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8" r:id="rId3"/>
    <p:sldId id="267" r:id="rId4"/>
    <p:sldId id="269" r:id="rId5"/>
    <p:sldId id="268" r:id="rId6"/>
    <p:sldId id="266" r:id="rId7"/>
    <p:sldId id="270" r:id="rId8"/>
    <p:sldId id="263" r:id="rId9"/>
    <p:sldId id="259" r:id="rId10"/>
    <p:sldId id="261" r:id="rId11"/>
  </p:sldIdLst>
  <p:sldSz cx="9144000" cy="6858000" type="screen4x3"/>
  <p:notesSz cx="6858000" cy="9313863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ACF58A-A8D4-4BA7-9A4B-7AA30BEC0131}" v="1" dt="2019-09-26T14:07:57.4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KE, TAMMY" userId="22d92d8b-6535-4087-b944-a64d091ab2de" providerId="ADAL" clId="{2F07D965-E49C-4568-B341-CF18CAA2864A}"/>
    <pc:docChg chg="undo custSel modSld">
      <pc:chgData name="PIKE, TAMMY" userId="22d92d8b-6535-4087-b944-a64d091ab2de" providerId="ADAL" clId="{2F07D965-E49C-4568-B341-CF18CAA2864A}" dt="2018-09-28T14:07:50.321" v="215" actId="114"/>
      <pc:docMkLst>
        <pc:docMk/>
      </pc:docMkLst>
      <pc:sldChg chg="modSp">
        <pc:chgData name="PIKE, TAMMY" userId="22d92d8b-6535-4087-b944-a64d091ab2de" providerId="ADAL" clId="{2F07D965-E49C-4568-B341-CF18CAA2864A}" dt="2018-09-28T13:51:06.071" v="97"/>
        <pc:sldMkLst>
          <pc:docMk/>
          <pc:sldMk cId="0" sldId="258"/>
        </pc:sldMkLst>
        <pc:spChg chg="mod">
          <ac:chgData name="PIKE, TAMMY" userId="22d92d8b-6535-4087-b944-a64d091ab2de" providerId="ADAL" clId="{2F07D965-E49C-4568-B341-CF18CAA2864A}" dt="2018-09-28T13:51:06.071" v="97"/>
          <ac:spMkLst>
            <pc:docMk/>
            <pc:sldMk cId="0" sldId="258"/>
            <ac:spMk id="10243" creationId="{00000000-0000-0000-0000-000000000000}"/>
          </ac:spMkLst>
        </pc:spChg>
      </pc:sldChg>
      <pc:sldChg chg="modSp">
        <pc:chgData name="PIKE, TAMMY" userId="22d92d8b-6535-4087-b944-a64d091ab2de" providerId="ADAL" clId="{2F07D965-E49C-4568-B341-CF18CAA2864A}" dt="2018-09-28T14:07:50.321" v="215" actId="114"/>
        <pc:sldMkLst>
          <pc:docMk/>
          <pc:sldMk cId="3804884696" sldId="269"/>
        </pc:sldMkLst>
        <pc:spChg chg="mod">
          <ac:chgData name="PIKE, TAMMY" userId="22d92d8b-6535-4087-b944-a64d091ab2de" providerId="ADAL" clId="{2F07D965-E49C-4568-B341-CF18CAA2864A}" dt="2018-09-28T14:07:50.321" v="215" actId="114"/>
          <ac:spMkLst>
            <pc:docMk/>
            <pc:sldMk cId="3804884696" sldId="269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268A1FD-8C14-4E85-853A-3197DFDAF8D2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6554"/>
            <a:ext cx="2971800" cy="46569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6554"/>
            <a:ext cx="2971800" cy="46569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6F3FB2-F3A1-4DA2-89D2-60F9BE13BB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52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DED4B1F-FF1A-4790-A482-3E59B82B9F79}" type="datetimeFigureOut">
              <a:rPr lang="en-US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4"/>
            <a:ext cx="2971800" cy="46569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4"/>
            <a:ext cx="2971800" cy="46569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5430303-7488-49DA-9B2A-0CB59B1B08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436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D283D1-0341-4233-8E31-A99528BAE03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65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564AC53-6CFD-4B12-931C-25C787826E0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929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19F066E-FDBE-4B54-8895-C619F5DD0C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358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430303-7488-49DA-9B2A-0CB59B1B088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66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CF0F684-926A-4E85-8877-152708022C46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pPr>
              <a:defRPr/>
            </a:pPr>
            <a:fld id="{376DF82C-C900-4389-93B2-A0998C7AFF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F264F1-CE7D-4B96-B2AA-146A9ABDCA1A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933C38-080D-49C7-90EE-F83B043A06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ECB5395E-6539-4AC6-836B-4905FFA30BA2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01B03-9AF9-4B06-BE9E-E1F6FC7C27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84C255-CDDB-4FE1-A751-B0215C158A3B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1EE652-962E-40F0-8EDF-825FF3BC0A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F9D9A5-BD52-4090-AB6E-E66265B993D8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6786AC-EB07-4E2A-9705-D80CE92F42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8B10B8F-402E-49C0-A7B7-20FDCB827494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BBFF70-9D6A-4958-B757-916C51ED3B3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05DDCD-305C-47B3-BD84-2DD54B9F3530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821DED-DA65-47B6-ABBF-9372BBA8A98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C39CB54-C999-4A2B-AE73-746BCA39A607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2CE6F-B06D-4F18-A85B-764D417025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2BE2A76-A7E9-49AA-9BED-A665E32303E4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0AB8DC-1337-4364-BB35-08FD6CD393F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B9F364-7680-4EC3-BAFB-87F83FCF01EF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8BC2F8-1DFD-4518-A015-B68E7D4005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8D2773-7B1C-4654-83AE-EA37C37E19CC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0B380E-9E73-4F41-BE16-E207CF2B7D8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0D334BB-0C67-4447-A1D0-844185DAE4D2}" type="datetimeFigureOut">
              <a:rPr lang="en-US" smtClean="0"/>
              <a:pPr>
                <a:defRPr/>
              </a:pPr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3CC9068-C186-430F-9D74-6652483CE0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wbQSsF1-uz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m6dCxo7t_aE?t=26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>
                <a:solidFill>
                  <a:schemeClr val="tx2">
                    <a:satMod val="200000"/>
                  </a:schemeClr>
                </a:solidFill>
              </a:rPr>
              <a:t>Classical India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2514600"/>
            <a:ext cx="8595360" cy="205740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Jainism</a:t>
            </a:r>
          </a:p>
          <a:p>
            <a:r>
              <a:rPr lang="en-US" sz="3600" dirty="0"/>
              <a:t>Buddhism</a:t>
            </a:r>
          </a:p>
          <a:p>
            <a:r>
              <a:rPr lang="en-US" sz="3600" dirty="0"/>
              <a:t>Hindu Renaissance </a:t>
            </a:r>
          </a:p>
          <a:p>
            <a:r>
              <a:rPr lang="en-US" sz="3600" dirty="0"/>
              <a:t>Imperial State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91550" cy="609601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Jainism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143000"/>
            <a:ext cx="8595360" cy="5562600"/>
          </a:xfrm>
        </p:spPr>
        <p:txBody>
          <a:bodyPr>
            <a:normAutofit/>
          </a:bodyPr>
          <a:lstStyle/>
          <a:p>
            <a:r>
              <a:rPr lang="en-US" sz="2400" dirty="0"/>
              <a:t>Jainism</a:t>
            </a:r>
          </a:p>
          <a:p>
            <a:pPr lvl="1"/>
            <a:r>
              <a:rPr lang="en-US" dirty="0" err="1"/>
              <a:t>Vardhamana</a:t>
            </a:r>
            <a:r>
              <a:rPr lang="en-US" dirty="0"/>
              <a:t> </a:t>
            </a:r>
            <a:r>
              <a:rPr lang="en-US" dirty="0" err="1"/>
              <a:t>Mahavira</a:t>
            </a:r>
            <a:r>
              <a:rPr lang="en-US" dirty="0"/>
              <a:t>. (b. 540 B.C.E.)</a:t>
            </a:r>
          </a:p>
          <a:p>
            <a:pPr lvl="1"/>
            <a:r>
              <a:rPr lang="en-US" dirty="0"/>
              <a:t>Animism </a:t>
            </a:r>
          </a:p>
          <a:p>
            <a:pPr lvl="2"/>
            <a:r>
              <a:rPr lang="en-US" dirty="0"/>
              <a:t>Karma and the Soul</a:t>
            </a:r>
          </a:p>
          <a:p>
            <a:pPr lvl="1"/>
            <a:r>
              <a:rPr lang="en-US" dirty="0"/>
              <a:t>Jain practices and Five Great Vows</a:t>
            </a:r>
          </a:p>
          <a:p>
            <a:pPr lvl="3"/>
            <a:r>
              <a:rPr lang="en-US" dirty="0"/>
              <a:t> Ahimsa </a:t>
            </a:r>
          </a:p>
          <a:p>
            <a:pPr lvl="3"/>
            <a:r>
              <a:rPr lang="en-US" dirty="0"/>
              <a:t>Satya </a:t>
            </a:r>
          </a:p>
          <a:p>
            <a:pPr lvl="3"/>
            <a:r>
              <a:rPr lang="en-US" dirty="0" err="1"/>
              <a:t>Asteya</a:t>
            </a:r>
            <a:r>
              <a:rPr lang="en-US" dirty="0"/>
              <a:t> </a:t>
            </a:r>
          </a:p>
          <a:p>
            <a:pPr lvl="3"/>
            <a:r>
              <a:rPr lang="en-US" dirty="0"/>
              <a:t>Brahmacharya</a:t>
            </a:r>
          </a:p>
          <a:p>
            <a:pPr lvl="3"/>
            <a:r>
              <a:rPr lang="en-US" dirty="0" err="1"/>
              <a:t>Aparigraha</a:t>
            </a:r>
            <a:endParaRPr lang="en-US" dirty="0"/>
          </a:p>
          <a:p>
            <a:pPr lvl="1"/>
            <a:r>
              <a:rPr lang="en-US" dirty="0"/>
              <a:t>Sallekhana, or </a:t>
            </a:r>
            <a:r>
              <a:rPr lang="en-US" b="1" i="1" dirty="0">
                <a:hlinkClick r:id="rId3"/>
              </a:rPr>
              <a:t>Santhara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aint Saint who has become one with nature which is represented by the vines and the cave growing around him.  " title="Jain Saint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3" t="1653" r="1389"/>
          <a:stretch/>
        </p:blipFill>
        <p:spPr>
          <a:xfrm>
            <a:off x="1752600" y="1302326"/>
            <a:ext cx="5867400" cy="494607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76200"/>
            <a:ext cx="2209800" cy="720436"/>
          </a:xfrm>
        </p:spPr>
        <p:txBody>
          <a:bodyPr/>
          <a:lstStyle/>
          <a:p>
            <a:r>
              <a:rPr lang="en-US" dirty="0"/>
              <a:t>Jain saint</a:t>
            </a:r>
          </a:p>
        </p:txBody>
      </p:sp>
    </p:spTree>
    <p:extLst>
      <p:ext uri="{BB962C8B-B14F-4D97-AF65-F5344CB8AC3E}">
        <p14:creationId xmlns:p14="http://schemas.microsoft.com/office/powerpoint/2010/main" val="3013627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762000"/>
          </a:xfrm>
        </p:spPr>
        <p:txBody>
          <a:bodyPr/>
          <a:lstStyle/>
          <a:p>
            <a:r>
              <a:rPr lang="en-US" dirty="0"/>
              <a:t>Buddhism (mid 400’s B.C.E.)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5330952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Siddhartha Gautama</a:t>
            </a:r>
          </a:p>
          <a:p>
            <a:pPr lvl="1"/>
            <a:r>
              <a:rPr lang="en-US" b="1" dirty="0"/>
              <a:t>Basic tenants of </a:t>
            </a:r>
            <a:r>
              <a:rPr lang="en-US" b="1" dirty="0">
                <a:hlinkClick r:id="rId2"/>
              </a:rPr>
              <a:t>Buddhism</a:t>
            </a:r>
            <a:endParaRPr lang="en-US" b="1" dirty="0"/>
          </a:p>
          <a:p>
            <a:pPr lvl="2"/>
            <a:r>
              <a:rPr lang="en-US" u="sng" dirty="0"/>
              <a:t>Four Noble Truths </a:t>
            </a:r>
            <a:r>
              <a:rPr lang="en-US" dirty="0"/>
              <a:t>– Path to stop suffering and reach enlightenment</a:t>
            </a:r>
          </a:p>
          <a:p>
            <a:pPr lvl="3"/>
            <a:r>
              <a:rPr lang="en-US" dirty="0"/>
              <a:t>Dukkha: Life is full of suffering</a:t>
            </a:r>
          </a:p>
          <a:p>
            <a:pPr lvl="3"/>
            <a:r>
              <a:rPr lang="en-US" dirty="0" err="1"/>
              <a:t>Samudāya</a:t>
            </a:r>
            <a:r>
              <a:rPr lang="en-US" dirty="0"/>
              <a:t>: Suffering stems from desire </a:t>
            </a:r>
          </a:p>
          <a:p>
            <a:pPr lvl="3"/>
            <a:r>
              <a:rPr lang="en-US" dirty="0" err="1"/>
              <a:t>Nirodha</a:t>
            </a:r>
            <a:r>
              <a:rPr lang="en-US" dirty="0"/>
              <a:t>: Need to cease all desires</a:t>
            </a:r>
          </a:p>
          <a:p>
            <a:pPr lvl="3"/>
            <a:r>
              <a:rPr lang="en-US" dirty="0" err="1"/>
              <a:t>Magga</a:t>
            </a:r>
            <a:r>
              <a:rPr lang="en-US" dirty="0"/>
              <a:t>: The </a:t>
            </a:r>
            <a:r>
              <a:rPr lang="en-US" u="sng" dirty="0"/>
              <a:t>Noble Eightfold Path</a:t>
            </a:r>
          </a:p>
          <a:p>
            <a:pPr lvl="4"/>
            <a:r>
              <a:rPr lang="en-US" dirty="0"/>
              <a:t>Correct views, intent, speech, actions, trade, effort, mindfulness, and concentration.</a:t>
            </a:r>
          </a:p>
          <a:p>
            <a:pPr lvl="1"/>
            <a:r>
              <a:rPr lang="en-US" dirty="0"/>
              <a:t>Buddhist Divisions (1</a:t>
            </a:r>
            <a:r>
              <a:rPr lang="en-US" baseline="30000" dirty="0"/>
              <a:t>st</a:t>
            </a:r>
            <a:r>
              <a:rPr lang="en-US" dirty="0"/>
              <a:t> c. C.E.)</a:t>
            </a:r>
          </a:p>
          <a:p>
            <a:pPr lvl="2"/>
            <a:r>
              <a:rPr lang="en-US" b="1" dirty="0"/>
              <a:t>Theravada</a:t>
            </a:r>
          </a:p>
          <a:p>
            <a:pPr lvl="3"/>
            <a:r>
              <a:rPr lang="en-US" i="1" dirty="0"/>
              <a:t>Pali Canon (Dhamma) – </a:t>
            </a:r>
            <a:r>
              <a:rPr lang="en-US" dirty="0"/>
              <a:t>cosmic law and order</a:t>
            </a:r>
          </a:p>
          <a:p>
            <a:pPr lvl="3"/>
            <a:r>
              <a:rPr lang="en-US" dirty="0"/>
              <a:t>No supreme being</a:t>
            </a:r>
          </a:p>
          <a:p>
            <a:pPr lvl="3"/>
            <a:r>
              <a:rPr lang="en-US" dirty="0"/>
              <a:t>Acquire merit through devotion, meditation, and good works.</a:t>
            </a:r>
          </a:p>
          <a:p>
            <a:pPr lvl="3"/>
            <a:r>
              <a:rPr lang="en-US" dirty="0"/>
              <a:t>Reincarnation and Nirvana.</a:t>
            </a:r>
          </a:p>
          <a:p>
            <a:pPr lvl="2"/>
            <a:r>
              <a:rPr lang="en-US" b="1" dirty="0"/>
              <a:t>Mahayana</a:t>
            </a:r>
            <a:r>
              <a:rPr lang="en-US" dirty="0"/>
              <a:t> (Buddhism becomes a religion)</a:t>
            </a:r>
          </a:p>
          <a:p>
            <a:pPr lvl="3"/>
            <a:r>
              <a:rPr lang="en-US" dirty="0"/>
              <a:t>Buddha becomes a God</a:t>
            </a:r>
          </a:p>
          <a:p>
            <a:pPr lvl="3"/>
            <a:r>
              <a:rPr lang="en-US" dirty="0"/>
              <a:t>Bodhisattva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84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depicts the moment when Siddhartha became &quot;the enlightented one,&quot; or the Buddha." title="Buddha and the bo tre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8" r="2014" b="1617"/>
          <a:stretch/>
        </p:blipFill>
        <p:spPr>
          <a:xfrm>
            <a:off x="1371600" y="1447800"/>
            <a:ext cx="6324600" cy="5029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28600"/>
            <a:ext cx="5286375" cy="762001"/>
          </a:xfrm>
        </p:spPr>
        <p:txBody>
          <a:bodyPr/>
          <a:lstStyle/>
          <a:p>
            <a:r>
              <a:rPr lang="en-US" dirty="0"/>
              <a:t>Buddha below the </a:t>
            </a:r>
            <a:r>
              <a:rPr lang="en-US" dirty="0" err="1"/>
              <a:t>bo</a:t>
            </a:r>
            <a:r>
              <a:rPr lang="en-US" dirty="0"/>
              <a:t> tree </a:t>
            </a:r>
          </a:p>
        </p:txBody>
      </p:sp>
    </p:spTree>
    <p:extLst>
      <p:ext uri="{BB962C8B-B14F-4D97-AF65-F5344CB8AC3E}">
        <p14:creationId xmlns:p14="http://schemas.microsoft.com/office/powerpoint/2010/main" val="3020257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p of the spread of the different types of Budffhism throughout Asia." title="Spread of Buddhism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4"/>
          <a:stretch/>
        </p:blipFill>
        <p:spPr>
          <a:xfrm>
            <a:off x="914400" y="533400"/>
            <a:ext cx="73914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97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Hindu Renaissance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3188" y="1905000"/>
            <a:ext cx="8595360" cy="3883152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Jainism and Buddhism challenge Hinduism</a:t>
            </a:r>
          </a:p>
          <a:p>
            <a:r>
              <a:rPr lang="en-US" sz="2800" dirty="0"/>
              <a:t>Developments in Hinduism (Between400B.C.E. and 200 C.E)</a:t>
            </a:r>
          </a:p>
          <a:p>
            <a:pPr lvl="1"/>
            <a:r>
              <a:rPr lang="en-US" sz="2400" dirty="0"/>
              <a:t>Brahman- universal reality.</a:t>
            </a:r>
          </a:p>
          <a:p>
            <a:pPr lvl="2"/>
            <a:r>
              <a:rPr lang="en-US" sz="2200" dirty="0"/>
              <a:t>Innumerable ways of worshiping Brahman including </a:t>
            </a:r>
          </a:p>
          <a:p>
            <a:pPr lvl="3"/>
            <a:r>
              <a:rPr lang="en-US" sz="2200" dirty="0"/>
              <a:t>Dharma</a:t>
            </a:r>
          </a:p>
          <a:p>
            <a:pPr lvl="3"/>
            <a:r>
              <a:rPr lang="en-US" sz="2200" dirty="0"/>
              <a:t>Bhakti</a:t>
            </a:r>
          </a:p>
          <a:p>
            <a:pPr lvl="4"/>
            <a:r>
              <a:rPr lang="en-US" sz="2200" dirty="0"/>
              <a:t>Development of the Hindu Trinity</a:t>
            </a:r>
          </a:p>
          <a:p>
            <a:pPr lvl="5"/>
            <a:r>
              <a:rPr lang="en-US" sz="2200" dirty="0"/>
              <a:t>Brahma – creator of life</a:t>
            </a:r>
          </a:p>
          <a:p>
            <a:pPr lvl="5"/>
            <a:r>
              <a:rPr lang="en-US" sz="2200" dirty="0"/>
              <a:t>Vishnu – preserver of life</a:t>
            </a:r>
          </a:p>
          <a:p>
            <a:pPr lvl="5"/>
            <a:r>
              <a:rPr lang="en-US" sz="2200" dirty="0"/>
              <a:t>Shiva – destroyer of life</a:t>
            </a:r>
          </a:p>
          <a:p>
            <a:pPr lvl="4"/>
            <a:endParaRPr lang="en-US" dirty="0"/>
          </a:p>
          <a:p>
            <a:pPr marL="342202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948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ource: C:\Users\PatrickB\Pictures\india gods.JPG&#10;&#10;Image of the Gods of the Hinud Trinity. From left to right: Vishnu, Brahma and Shiva.  " title="Hindu Trinity"/>
          <p:cNvPicPr>
            <a:picLocks noChangeAspect="1" noChangeArrowheads="1"/>
          </p:cNvPicPr>
          <p:nvPr/>
        </p:nvPicPr>
        <p:blipFill>
          <a:blip r:embed="rId2" cstate="print"/>
          <a:srcRect t="5556"/>
          <a:stretch>
            <a:fillRect/>
          </a:stretch>
        </p:blipFill>
        <p:spPr bwMode="auto">
          <a:xfrm rot="10800000">
            <a:off x="1752600" y="152400"/>
            <a:ext cx="5562600" cy="6477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>
                <a:solidFill>
                  <a:schemeClr val="tx2">
                    <a:satMod val="200000"/>
                  </a:schemeClr>
                </a:solidFill>
              </a:rPr>
              <a:t>Imperial </a:t>
            </a:r>
            <a:r>
              <a:rPr lang="en-US" sz="4000" dirty="0" err="1">
                <a:solidFill>
                  <a:schemeClr val="tx2">
                    <a:satMod val="200000"/>
                  </a:schemeClr>
                </a:solidFill>
              </a:rPr>
              <a:t>Mauryan</a:t>
            </a:r>
            <a:r>
              <a:rPr lang="en-US" sz="4000" dirty="0">
                <a:solidFill>
                  <a:schemeClr val="tx2">
                    <a:satMod val="200000"/>
                  </a:schemeClr>
                </a:solidFill>
              </a:rPr>
              <a:t> State(322-185 B.C.E.)</a:t>
            </a:r>
            <a:br>
              <a:rPr lang="en-US" dirty="0">
                <a:solidFill>
                  <a:schemeClr val="tx2">
                    <a:satMod val="200000"/>
                  </a:schemeClr>
                </a:solidFill>
              </a:rPr>
            </a:br>
            <a:endParaRPr lang="en-US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2133600"/>
            <a:ext cx="8595360" cy="2743200"/>
          </a:xfrm>
        </p:spPr>
        <p:txBody>
          <a:bodyPr>
            <a:noAutofit/>
          </a:bodyPr>
          <a:lstStyle/>
          <a:p>
            <a:r>
              <a:rPr lang="en-US" sz="2800" dirty="0"/>
              <a:t>Chandragupta </a:t>
            </a:r>
            <a:r>
              <a:rPr lang="en-US" sz="2800" dirty="0" err="1"/>
              <a:t>Maurya</a:t>
            </a:r>
            <a:r>
              <a:rPr lang="en-US" sz="2800" dirty="0"/>
              <a:t> </a:t>
            </a:r>
          </a:p>
          <a:p>
            <a:pPr lvl="1"/>
            <a:r>
              <a:rPr lang="en-US" sz="2800" dirty="0"/>
              <a:t>Imperial State</a:t>
            </a:r>
          </a:p>
          <a:p>
            <a:pPr lvl="2"/>
            <a:r>
              <a:rPr lang="en-US" sz="2600" dirty="0"/>
              <a:t>Large standing army</a:t>
            </a:r>
          </a:p>
          <a:p>
            <a:pPr lvl="2"/>
            <a:r>
              <a:rPr lang="en-US" sz="2600" dirty="0"/>
              <a:t>Heavy taxation to fun government</a:t>
            </a:r>
          </a:p>
          <a:p>
            <a:pPr lvl="2"/>
            <a:r>
              <a:rPr lang="en-US" sz="2600" dirty="0"/>
              <a:t>Impressive system of roads.</a:t>
            </a:r>
          </a:p>
          <a:p>
            <a:pPr lvl="0"/>
            <a:r>
              <a:rPr lang="en-US" sz="2800" dirty="0" err="1"/>
              <a:t>Ashoka</a:t>
            </a:r>
            <a:r>
              <a:rPr lang="en-US" sz="2800" dirty="0"/>
              <a:t> (273-231 B.C.E)</a:t>
            </a:r>
          </a:p>
          <a:p>
            <a:pPr lvl="1"/>
            <a:r>
              <a:rPr lang="en-US" sz="2800" i="1" dirty="0"/>
              <a:t>ahimsa</a:t>
            </a:r>
            <a:r>
              <a:rPr lang="en-US" sz="2800" dirty="0"/>
              <a:t> </a:t>
            </a:r>
          </a:p>
          <a:p>
            <a:pPr lvl="1"/>
            <a:r>
              <a:rPr lang="en-US" sz="2800" dirty="0"/>
              <a:t>Welfare state</a:t>
            </a:r>
          </a:p>
          <a:p>
            <a:pPr lvl="1"/>
            <a:r>
              <a:rPr lang="en-US" sz="2800" dirty="0"/>
              <a:t>Large army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pire under Chandragupta and the Empire added under his grandson Ashoka." title="Mauryan Empir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28600"/>
            <a:ext cx="5867400" cy="63246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lassical India &amp;quot;&quot;/&gt;&lt;property id=&quot;20307&quot; value=&quot;257&quot;/&gt;&lt;/object&gt;&lt;object type=&quot;3&quot; unique_id=&quot;10005&quot;&gt;&lt;property id=&quot;20148&quot; value=&quot;5&quot;/&gt;&lt;property id=&quot;20300&quot; value=&quot;Slide 2 - &amp;quot;Indian Society&amp;quot;&quot;/&gt;&lt;property id=&quot;20307&quot; value=&quot;256&quot;/&gt;&lt;/object&gt;&lt;object type=&quot;3&quot; unique_id=&quot;10006&quot;&gt;&lt;property id=&quot;20148&quot; value=&quot;5&quot;/&gt;&lt;property id=&quot;20300&quot; value=&quot;Slide 3 - &amp;quot;Buddhism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Imperial Mauryan State&amp;#x0D;&amp;#x0A;(322-185 B.C.E.)&amp;#x0D;&amp;#x0A;&amp;quot;&quot;/&gt;&lt;property id=&quot;20307&quot; value=&quot;259&quot;/&gt;&lt;/object&gt;&lt;object type=&quot;3&quot; unique_id=&quot;10008&quot;&gt;&lt;property id=&quot;20148&quot; value=&quot;5&quot;/&gt;&lt;property id=&quot;20300&quot; value=&quot;Slide 5&quot;/&gt;&lt;property id=&quot;20307&quot; value=&quot;261&quot;/&gt;&lt;/object&gt;&lt;object type=&quot;3&quot; unique_id=&quot;10009&quot;&gt;&lt;property id=&quot;20148&quot; value=&quot;5&quot;/&gt;&lt;property id=&quot;20300&quot; value=&quot;Slide 6 - &amp;quot;Gupta Era (320-550 C.E.)&amp;quot;&quot;/&gt;&lt;property id=&quot;20307&quot; value=&quot;260&quot;/&gt;&lt;/object&gt;&lt;object type=&quot;3&quot; unique_id=&quot;10010&quot;&gt;&lt;property id=&quot;20148&quot; value=&quot;5&quot;/&gt;&lt;property id=&quot;20300&quot; value=&quot;Slide 7&quot;/&gt;&lt;property id=&quot;20307&quot; value=&quot;262&quot;/&gt;&lt;/object&gt;&lt;/object&gt;&lt;/object&gt;&lt;/database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SOHO</Template>
  <TotalTime>709</TotalTime>
  <Words>274</Words>
  <Application>Microsoft Office PowerPoint</Application>
  <PresentationFormat>On-screen Show (4:3)</PresentationFormat>
  <Paragraphs>62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Candara</vt:lpstr>
      <vt:lpstr>Soho</vt:lpstr>
      <vt:lpstr>Classical India </vt:lpstr>
      <vt:lpstr>Jainism</vt:lpstr>
      <vt:lpstr>Jain saint</vt:lpstr>
      <vt:lpstr>Buddhism (mid 400’s B.C.E.)</vt:lpstr>
      <vt:lpstr>Buddha below the bo tree </vt:lpstr>
      <vt:lpstr>PowerPoint Presentation</vt:lpstr>
      <vt:lpstr>Hindu Renaissance </vt:lpstr>
      <vt:lpstr>PowerPoint Presentation</vt:lpstr>
      <vt:lpstr>Imperial Mauryan State(322-185 B.C.E.)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Societies in Southern  and Central Asia</dc:title>
  <dc:creator>Regina</dc:creator>
  <cp:lastModifiedBy>PIKE, TAMMY</cp:lastModifiedBy>
  <cp:revision>32</cp:revision>
  <cp:lastPrinted>2012-10-10T22:41:49Z</cp:lastPrinted>
  <dcterms:created xsi:type="dcterms:W3CDTF">2008-10-06T00:41:29Z</dcterms:created>
  <dcterms:modified xsi:type="dcterms:W3CDTF">2019-09-26T14:08:08Z</dcterms:modified>
</cp:coreProperties>
</file>